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sldIdLst>
    <p:sldId id="256" r:id="rId2"/>
    <p:sldId id="258" r:id="rId3"/>
    <p:sldId id="259" r:id="rId4"/>
    <p:sldId id="261" r:id="rId5"/>
    <p:sldId id="269" r:id="rId6"/>
    <p:sldId id="271" r:id="rId7"/>
    <p:sldId id="270" r:id="rId8"/>
    <p:sldId id="272" r:id="rId9"/>
    <p:sldId id="273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8" d="100"/>
          <a:sy n="128" d="100"/>
        </p:scale>
        <p:origin x="-1136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B3351A-C193-DF4F-A026-CF77CDBA06DE}" type="datetimeFigureOut">
              <a:rPr lang="en-US" smtClean="0"/>
              <a:pPr/>
              <a:t>2/13/12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408D23-5AD5-9B42-AFD2-E5CB958D482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07459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408D23-5AD5-9B42-AFD2-E5CB958D482D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3178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408D23-5AD5-9B42-AFD2-E5CB958D482D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0891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We want to remove</a:t>
            </a:r>
            <a:r>
              <a:rPr lang="en-US" baseline="0" dirty="0" smtClean="0"/>
              <a:t> cryptic relationships from these populations, but we want to remove as few samples as possible</a:t>
            </a:r>
            <a:endParaRPr lang="en-US" dirty="0" smtClean="0"/>
          </a:p>
          <a:p>
            <a:r>
              <a:rPr lang="en-US" dirty="0" smtClean="0"/>
              <a:t>From</a:t>
            </a:r>
            <a:r>
              <a:rPr lang="en-US" baseline="0" dirty="0" smtClean="0"/>
              <a:t> the CHS population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408D23-5AD5-9B42-AFD2-E5CB958D482D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53943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19D30-FF52-2940-A783-D8FBDB224AC4}" type="datetimeFigureOut">
              <a:rPr lang="en-US" smtClean="0"/>
              <a:pPr/>
              <a:t>2/13/12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16F6A-CF99-6641-BA37-E9BF68A22E5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53266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19D30-FF52-2940-A783-D8FBDB224AC4}" type="datetimeFigureOut">
              <a:rPr lang="en-US" smtClean="0"/>
              <a:pPr/>
              <a:t>2/13/12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16F6A-CF99-6641-BA37-E9BF68A22E5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0118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19D30-FF52-2940-A783-D8FBDB224AC4}" type="datetimeFigureOut">
              <a:rPr lang="en-US" smtClean="0"/>
              <a:pPr/>
              <a:t>2/13/12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16F6A-CF99-6641-BA37-E9BF68A22E5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43938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19D30-FF52-2940-A783-D8FBDB224AC4}" type="datetimeFigureOut">
              <a:rPr lang="en-US" smtClean="0"/>
              <a:pPr/>
              <a:t>2/13/12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16F6A-CF99-6641-BA37-E9BF68A22E5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07665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19D30-FF52-2940-A783-D8FBDB224AC4}" type="datetimeFigureOut">
              <a:rPr lang="en-US" smtClean="0"/>
              <a:pPr/>
              <a:t>2/13/12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16F6A-CF99-6641-BA37-E9BF68A22E5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23901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19D30-FF52-2940-A783-D8FBDB224AC4}" type="datetimeFigureOut">
              <a:rPr lang="en-US" smtClean="0"/>
              <a:pPr/>
              <a:t>2/13/12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16F6A-CF99-6641-BA37-E9BF68A22E5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81739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19D30-FF52-2940-A783-D8FBDB224AC4}" type="datetimeFigureOut">
              <a:rPr lang="en-US" smtClean="0"/>
              <a:pPr/>
              <a:t>2/13/12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16F6A-CF99-6641-BA37-E9BF68A22E5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5213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19D30-FF52-2940-A783-D8FBDB224AC4}" type="datetimeFigureOut">
              <a:rPr lang="en-US" smtClean="0"/>
              <a:pPr/>
              <a:t>2/13/12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16F6A-CF99-6641-BA37-E9BF68A22E5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0658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19D30-FF52-2940-A783-D8FBDB224AC4}" type="datetimeFigureOut">
              <a:rPr lang="en-US" smtClean="0"/>
              <a:pPr/>
              <a:t>2/13/12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16F6A-CF99-6641-BA37-E9BF68A22E5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241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19D30-FF52-2940-A783-D8FBDB224AC4}" type="datetimeFigureOut">
              <a:rPr lang="en-US" smtClean="0"/>
              <a:pPr/>
              <a:t>2/13/12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16F6A-CF99-6641-BA37-E9BF68A22E5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04522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19D30-FF52-2940-A783-D8FBDB224AC4}" type="datetimeFigureOut">
              <a:rPr lang="en-US" smtClean="0"/>
              <a:pPr/>
              <a:t>2/13/12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16F6A-CF99-6641-BA37-E9BF68A22E5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5090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619D30-FF52-2940-A783-D8FBDB224AC4}" type="datetimeFigureOut">
              <a:rPr lang="en-US" smtClean="0"/>
              <a:pPr/>
              <a:t>2/13/12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316F6A-CF99-6641-BA37-E9BF68A22E5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4539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ftp://share.sph.umich.edu/1000genomes/fullProject/phase2.OMNI.1856/" TargetMode="External"/><Relationship Id="rId3" Type="http://schemas.openxmlformats.org/officeDocument/2006/relationships/image" Target="../media/image1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Addressing </a:t>
            </a:r>
            <a:r>
              <a:rPr lang="en-US" dirty="0"/>
              <a:t>cryptic relatedness in candidate samples for 1KG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James </a:t>
            </a:r>
            <a:r>
              <a:rPr lang="en-US" sz="2400" dirty="0" err="1" smtClean="0"/>
              <a:t>Nemesh</a:t>
            </a:r>
            <a:endParaRPr lang="en-US" sz="2400" dirty="0" smtClean="0"/>
          </a:p>
          <a:p>
            <a:r>
              <a:rPr lang="en-US" sz="2400" dirty="0" smtClean="0"/>
              <a:t>Steve McCarroll</a:t>
            </a:r>
          </a:p>
          <a:p>
            <a:r>
              <a:rPr lang="en-US" sz="2400" dirty="0" smtClean="0"/>
              <a:t>02/13/2012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5488409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Analytical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42900" lvl="1" indent="-342900">
              <a:buNone/>
            </a:pPr>
            <a:r>
              <a:rPr lang="en-US" dirty="0" smtClean="0"/>
              <a:t>For each pair of diploid genomes, evaluate what fraction of the genome is likely to reflect recent shared ancestry (identity by descent)</a:t>
            </a:r>
          </a:p>
          <a:p>
            <a:pPr marL="742950" lvl="2" indent="-342900"/>
            <a:r>
              <a:rPr lang="en-US" dirty="0" smtClean="0"/>
              <a:t>Identity by descent (IBD) analysis, using combination of PLINK and custom R scripts</a:t>
            </a:r>
          </a:p>
          <a:p>
            <a:pPr marL="742950" lvl="2" indent="-342900"/>
            <a:r>
              <a:rPr lang="en-US" dirty="0" smtClean="0"/>
              <a:t>Approach: measure patterns of relatedness across all pairs of diploid genomes in each population</a:t>
            </a:r>
          </a:p>
          <a:p>
            <a:pPr lvl="3"/>
            <a:r>
              <a:rPr lang="en-US" dirty="0" smtClean="0"/>
              <a:t>Unrelated individuals are generally &gt;99% IBD0</a:t>
            </a:r>
          </a:p>
          <a:p>
            <a:pPr lvl="3"/>
            <a:r>
              <a:rPr lang="en-US" dirty="0" smtClean="0"/>
              <a:t>Parent – child relationships are generally 100% IBD1</a:t>
            </a:r>
          </a:p>
          <a:p>
            <a:pPr lvl="3"/>
            <a:r>
              <a:rPr lang="en-US" dirty="0" smtClean="0"/>
              <a:t>Sibling relationships are generally 25% IBD2, 50% IBD1, 25% </a:t>
            </a:r>
            <a:r>
              <a:rPr lang="en-US" dirty="0" smtClean="0"/>
              <a:t>IBD0</a:t>
            </a:r>
          </a:p>
          <a:p>
            <a:pPr lvl="3"/>
            <a:r>
              <a:rPr lang="en-US" dirty="0" smtClean="0"/>
              <a:t>Avuncular relations are generally 50% IBD1, 0% IBD2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567685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9698"/>
            <a:ext cx="8229600" cy="1143000"/>
          </a:xfrm>
        </p:spPr>
        <p:txBody>
          <a:bodyPr/>
          <a:lstStyle/>
          <a:p>
            <a:r>
              <a:rPr lang="en-US" dirty="0" smtClean="0"/>
              <a:t>Data, QC and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19803"/>
            <a:ext cx="8229600" cy="2745708"/>
          </a:xfrm>
        </p:spPr>
        <p:txBody>
          <a:bodyPr>
            <a:normAutofit fontScale="47500" lnSpcReduction="20000"/>
          </a:bodyPr>
          <a:lstStyle/>
          <a:p>
            <a:r>
              <a:rPr lang="en-US" dirty="0" smtClean="0"/>
              <a:t>Data used: 2.5M </a:t>
            </a:r>
            <a:r>
              <a:rPr lang="en-US" dirty="0" err="1" smtClean="0"/>
              <a:t>Illumina</a:t>
            </a:r>
            <a:r>
              <a:rPr lang="en-US" dirty="0" smtClean="0"/>
              <a:t> genotypes of 2122 individuals</a:t>
            </a:r>
          </a:p>
          <a:p>
            <a:pPr lvl="1"/>
            <a:r>
              <a:rPr lang="en-US" sz="1700" u="sng" dirty="0" smtClean="0">
                <a:hlinkClick r:id="rId2" action="ppaction://hlinkfile"/>
              </a:rPr>
              <a:t>ftp://share.sph.umich.edu/1000genomes/fullProject/phase2.OMNI.1856/</a:t>
            </a:r>
            <a:endParaRPr lang="en-US" sz="1700" u="sng" dirty="0" smtClean="0"/>
          </a:p>
          <a:p>
            <a:pPr lvl="1"/>
            <a:r>
              <a:rPr lang="en-US" sz="1700" u="sng" dirty="0" smtClean="0"/>
              <a:t>ftp://ftp.1000genomes.ebi.ac.uk/vol1/ftp/technical/working/20110505_sample_pedigree/</a:t>
            </a:r>
            <a:endParaRPr lang="en-US" sz="1700" dirty="0" smtClean="0"/>
          </a:p>
          <a:p>
            <a:endParaRPr lang="en-US" dirty="0" smtClean="0"/>
          </a:p>
          <a:p>
            <a:r>
              <a:rPr lang="en-US" dirty="0" err="1" smtClean="0"/>
              <a:t>SNPs</a:t>
            </a:r>
            <a:r>
              <a:rPr lang="en-US" dirty="0" smtClean="0"/>
              <a:t> filtered for</a:t>
            </a:r>
          </a:p>
          <a:p>
            <a:pPr lvl="1"/>
            <a:r>
              <a:rPr lang="en-US" dirty="0" err="1" smtClean="0"/>
              <a:t>missingness</a:t>
            </a:r>
            <a:endParaRPr lang="en-US" dirty="0" smtClean="0"/>
          </a:p>
          <a:p>
            <a:pPr lvl="1"/>
            <a:r>
              <a:rPr lang="en-US" dirty="0" smtClean="0"/>
              <a:t>Hardy-Weinberg equilibrium</a:t>
            </a:r>
          </a:p>
          <a:p>
            <a:pPr lvl="1"/>
            <a:r>
              <a:rPr lang="en-US" dirty="0" smtClean="0"/>
              <a:t>Mendel errors</a:t>
            </a:r>
          </a:p>
          <a:p>
            <a:pPr lvl="1"/>
            <a:r>
              <a:rPr lang="en-US" dirty="0" smtClean="0"/>
              <a:t>minor allele frequency &gt; 0</a:t>
            </a:r>
          </a:p>
          <a:p>
            <a:endParaRPr lang="en-US" dirty="0" smtClean="0"/>
          </a:p>
          <a:p>
            <a:r>
              <a:rPr lang="en-US" dirty="0" smtClean="0"/>
              <a:t>IBD calculated for each pair of genomes from each population sample using an HMM method by Plink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65613" y="3902865"/>
            <a:ext cx="2367173" cy="236717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706361" y="6107392"/>
            <a:ext cx="16315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/>
              <a:t>Z0</a:t>
            </a:r>
          </a:p>
          <a:p>
            <a:pPr algn="ctr"/>
            <a:r>
              <a:rPr lang="en-US" sz="1400" dirty="0" smtClean="0"/>
              <a:t>(% of genome IBD0)</a:t>
            </a:r>
            <a:endParaRPr lang="en-US" sz="1400" dirty="0"/>
          </a:p>
        </p:txBody>
      </p:sp>
      <p:sp>
        <p:nvSpPr>
          <p:cNvPr id="6" name="TextBox 5"/>
          <p:cNvSpPr txBox="1"/>
          <p:nvPr/>
        </p:nvSpPr>
        <p:spPr>
          <a:xfrm rot="16200000">
            <a:off x="2188221" y="4788157"/>
            <a:ext cx="16315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/>
              <a:t>Z1</a:t>
            </a:r>
          </a:p>
          <a:p>
            <a:pPr algn="ctr"/>
            <a:r>
              <a:rPr lang="en-US" sz="1400" dirty="0" smtClean="0"/>
              <a:t>(% of genome IBD1)</a:t>
            </a:r>
            <a:endParaRPr lang="en-US" sz="1400" dirty="0"/>
          </a:p>
        </p:txBody>
      </p:sp>
      <p:sp>
        <p:nvSpPr>
          <p:cNvPr id="7" name="Rectangle 6"/>
          <p:cNvSpPr/>
          <p:nvPr/>
        </p:nvSpPr>
        <p:spPr>
          <a:xfrm>
            <a:off x="4502333" y="4233984"/>
            <a:ext cx="940172" cy="59250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Arrow Connector 8"/>
          <p:cNvCxnSpPr/>
          <p:nvPr/>
        </p:nvCxnSpPr>
        <p:spPr>
          <a:xfrm rot="10800000">
            <a:off x="3818422" y="4345911"/>
            <a:ext cx="1814365" cy="13193"/>
          </a:xfrm>
          <a:prstGeom prst="straightConnector1">
            <a:avLst/>
          </a:prstGeom>
          <a:ln w="12700">
            <a:solidFill>
              <a:schemeClr val="accent2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5715258" y="4176255"/>
            <a:ext cx="304442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Expected parent-offspring relationships</a:t>
            </a:r>
          </a:p>
          <a:p>
            <a:r>
              <a:rPr lang="en-US" sz="1400" dirty="0" smtClean="0"/>
              <a:t>(100% IBD1)</a:t>
            </a:r>
            <a:endParaRPr lang="en-US" sz="1400" dirty="0"/>
          </a:p>
        </p:txBody>
      </p:sp>
      <p:sp>
        <p:nvSpPr>
          <p:cNvPr id="12" name="TextBox 11"/>
          <p:cNvSpPr txBox="1"/>
          <p:nvPr/>
        </p:nvSpPr>
        <p:spPr>
          <a:xfrm>
            <a:off x="5715258" y="5092650"/>
            <a:ext cx="3484698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Expected lack of relatedness (~100% IBD0)</a:t>
            </a:r>
          </a:p>
          <a:p>
            <a:r>
              <a:rPr lang="en-US" sz="1400" dirty="0" smtClean="0"/>
              <a:t>among individuals from different trios (black)</a:t>
            </a:r>
          </a:p>
          <a:p>
            <a:r>
              <a:rPr lang="en-US" sz="1400" dirty="0" smtClean="0"/>
              <a:t>and parents in same trios (green)</a:t>
            </a:r>
            <a:endParaRPr lang="en-US" sz="1400" dirty="0"/>
          </a:p>
        </p:txBody>
      </p:sp>
      <p:cxnSp>
        <p:nvCxnSpPr>
          <p:cNvPr id="13" name="Straight Arrow Connector 12"/>
          <p:cNvCxnSpPr>
            <a:stCxn id="12" idx="1"/>
          </p:cNvCxnSpPr>
          <p:nvPr/>
        </p:nvCxnSpPr>
        <p:spPr>
          <a:xfrm rot="10800000" flipV="1">
            <a:off x="5337928" y="5461982"/>
            <a:ext cx="377330" cy="261094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rot="10800000" flipV="1">
            <a:off x="5337928" y="5615869"/>
            <a:ext cx="377330" cy="215443"/>
          </a:xfrm>
          <a:prstGeom prst="straightConnector1">
            <a:avLst/>
          </a:prstGeom>
          <a:ln w="12700">
            <a:solidFill>
              <a:srgbClr val="008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30948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4156"/>
            <a:ext cx="8229600" cy="1143000"/>
          </a:xfrm>
        </p:spPr>
        <p:txBody>
          <a:bodyPr/>
          <a:lstStyle/>
          <a:p>
            <a:pPr algn="l"/>
            <a:r>
              <a:rPr lang="en-US" sz="3600" dirty="0" smtClean="0"/>
              <a:t>Cryptic relatedness in CHS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58373"/>
            <a:ext cx="8229600" cy="631714"/>
          </a:xfrm>
        </p:spPr>
        <p:txBody>
          <a:bodyPr/>
          <a:lstStyle/>
          <a:p>
            <a:pPr marL="0" indent="0">
              <a:buNone/>
            </a:pPr>
            <a:r>
              <a:rPr lang="en-US" sz="1800" dirty="0" smtClean="0"/>
              <a:t>(using all available data: 150 individuals; 1.4M QC+ polymorphic </a:t>
            </a:r>
            <a:r>
              <a:rPr lang="en-US" sz="1800" dirty="0" err="1" smtClean="0"/>
              <a:t>SNPs</a:t>
            </a:r>
            <a:r>
              <a:rPr lang="en-US" sz="1800" dirty="0" smtClean="0"/>
              <a:t>)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3158" y="1862602"/>
            <a:ext cx="4210715" cy="421071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904902" y="6041053"/>
            <a:ext cx="12409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All samples</a:t>
            </a:r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1369023" y="3620216"/>
            <a:ext cx="750488" cy="651474"/>
          </a:xfrm>
          <a:prstGeom prst="ellipse">
            <a:avLst/>
          </a:prstGeom>
          <a:noFill/>
          <a:ln w="19050">
            <a:solidFill>
              <a:schemeClr val="accent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Arrow Connector 16"/>
          <p:cNvCxnSpPr/>
          <p:nvPr/>
        </p:nvCxnSpPr>
        <p:spPr>
          <a:xfrm rot="10800000" flipV="1">
            <a:off x="2119512" y="3174905"/>
            <a:ext cx="2853505" cy="63498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4981267" y="3018212"/>
            <a:ext cx="23519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Cryptic siblings from different trios</a:t>
            </a:r>
            <a:endParaRPr lang="en-US" sz="1200" dirty="0"/>
          </a:p>
        </p:txBody>
      </p:sp>
      <p:cxnSp>
        <p:nvCxnSpPr>
          <p:cNvPr id="19" name="Straight Arrow Connector 18"/>
          <p:cNvCxnSpPr/>
          <p:nvPr/>
        </p:nvCxnSpPr>
        <p:spPr>
          <a:xfrm rot="10800000" flipV="1">
            <a:off x="2696811" y="3492395"/>
            <a:ext cx="2276207" cy="507159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4981267" y="3353895"/>
            <a:ext cx="34804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Second-order (e.g. uncle/nephew) relationships</a:t>
            </a:r>
          </a:p>
          <a:p>
            <a:r>
              <a:rPr lang="en-US" sz="1200" dirty="0" smtClean="0"/>
              <a:t>involving annotated relatives of these cryptic siblings</a:t>
            </a:r>
            <a:endParaRPr lang="en-US" sz="1200" dirty="0"/>
          </a:p>
        </p:txBody>
      </p:sp>
      <p:sp>
        <p:nvSpPr>
          <p:cNvPr id="23" name="TextBox 22"/>
          <p:cNvSpPr txBox="1"/>
          <p:nvPr/>
        </p:nvSpPr>
        <p:spPr>
          <a:xfrm>
            <a:off x="4981267" y="3967960"/>
            <a:ext cx="31697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More-distant (e.g. cousin) relationships among</a:t>
            </a:r>
          </a:p>
          <a:p>
            <a:r>
              <a:rPr lang="en-US" sz="1200" dirty="0" smtClean="0"/>
              <a:t>relatives of these cryptic siblings</a:t>
            </a:r>
            <a:endParaRPr lang="en-US" sz="1200" dirty="0"/>
          </a:p>
        </p:txBody>
      </p:sp>
      <p:cxnSp>
        <p:nvCxnSpPr>
          <p:cNvPr id="24" name="Straight Arrow Connector 23"/>
          <p:cNvCxnSpPr>
            <a:stCxn id="23" idx="1"/>
          </p:cNvCxnSpPr>
          <p:nvPr/>
        </p:nvCxnSpPr>
        <p:spPr>
          <a:xfrm rot="10800000" flipV="1">
            <a:off x="3311051" y="4198793"/>
            <a:ext cx="1670216" cy="46032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14089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Cryptic siblings: one example (of four)</a:t>
            </a:r>
            <a:endParaRPr lang="en-US" dirty="0"/>
          </a:p>
        </p:txBody>
      </p:sp>
      <p:grpSp>
        <p:nvGrpSpPr>
          <p:cNvPr id="62" name="Group 61"/>
          <p:cNvGrpSpPr/>
          <p:nvPr/>
        </p:nvGrpSpPr>
        <p:grpSpPr>
          <a:xfrm>
            <a:off x="872346" y="2251091"/>
            <a:ext cx="7291646" cy="3604434"/>
            <a:chOff x="380441" y="1655744"/>
            <a:chExt cx="8161327" cy="4391475"/>
          </a:xfrm>
        </p:grpSpPr>
        <p:sp>
          <p:nvSpPr>
            <p:cNvPr id="16" name="Oval 15"/>
            <p:cNvSpPr/>
            <p:nvPr/>
          </p:nvSpPr>
          <p:spPr>
            <a:xfrm>
              <a:off x="1914076" y="3829565"/>
              <a:ext cx="914400" cy="914400"/>
            </a:xfrm>
            <a:prstGeom prst="ellipse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Rectangle 3"/>
            <p:cNvSpPr/>
            <p:nvPr/>
          </p:nvSpPr>
          <p:spPr>
            <a:xfrm>
              <a:off x="2991208" y="1655744"/>
              <a:ext cx="914400" cy="914400"/>
            </a:xfrm>
            <a:prstGeom prst="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" name="Oval 4"/>
            <p:cNvSpPr/>
            <p:nvPr/>
          </p:nvSpPr>
          <p:spPr>
            <a:xfrm>
              <a:off x="4886234" y="1655744"/>
              <a:ext cx="914400" cy="914400"/>
            </a:xfrm>
            <a:prstGeom prst="ellipse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" name="Straight Connector 6"/>
            <p:cNvCxnSpPr>
              <a:stCxn id="4" idx="3"/>
              <a:endCxn id="5" idx="2"/>
            </p:cNvCxnSpPr>
            <p:nvPr/>
          </p:nvCxnSpPr>
          <p:spPr>
            <a:xfrm>
              <a:off x="3905608" y="2112944"/>
              <a:ext cx="980626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4449684" y="2112944"/>
              <a:ext cx="9921" cy="1151115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2371276" y="3264059"/>
              <a:ext cx="4157152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2371276" y="3264059"/>
              <a:ext cx="0" cy="565506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Rectangle 17"/>
            <p:cNvSpPr/>
            <p:nvPr/>
          </p:nvSpPr>
          <p:spPr>
            <a:xfrm>
              <a:off x="1987472" y="4128103"/>
              <a:ext cx="767608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200" dirty="0"/>
                <a:t>HG00501</a:t>
              </a:r>
            </a:p>
          </p:txBody>
        </p:sp>
        <p:cxnSp>
          <p:nvCxnSpPr>
            <p:cNvPr id="19" name="Straight Connector 18"/>
            <p:cNvCxnSpPr/>
            <p:nvPr/>
          </p:nvCxnSpPr>
          <p:spPr>
            <a:xfrm>
              <a:off x="3725406" y="3300165"/>
              <a:ext cx="0" cy="565506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Rectangle 19"/>
            <p:cNvSpPr/>
            <p:nvPr/>
          </p:nvSpPr>
          <p:spPr>
            <a:xfrm>
              <a:off x="3253492" y="3865671"/>
              <a:ext cx="914400" cy="914400"/>
            </a:xfrm>
            <a:prstGeom prst="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3326888" y="4147891"/>
              <a:ext cx="767608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200" dirty="0"/>
                <a:t>HG00512</a:t>
              </a: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6071228" y="3829565"/>
              <a:ext cx="914400" cy="914400"/>
            </a:xfrm>
            <a:prstGeom prst="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24" name="Straight Connector 23"/>
            <p:cNvCxnSpPr/>
            <p:nvPr/>
          </p:nvCxnSpPr>
          <p:spPr>
            <a:xfrm>
              <a:off x="6528428" y="3264059"/>
              <a:ext cx="0" cy="565506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TextBox 24"/>
            <p:cNvSpPr txBox="1"/>
            <p:nvPr/>
          </p:nvSpPr>
          <p:spPr>
            <a:xfrm>
              <a:off x="6144624" y="4127652"/>
              <a:ext cx="76760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HG00524</a:t>
              </a:r>
              <a:endParaRPr lang="en-US" sz="1200" dirty="0"/>
            </a:p>
          </p:txBody>
        </p:sp>
        <p:cxnSp>
          <p:nvCxnSpPr>
            <p:cNvPr id="27" name="Straight Connector 26"/>
            <p:cNvCxnSpPr/>
            <p:nvPr/>
          </p:nvCxnSpPr>
          <p:spPr>
            <a:xfrm>
              <a:off x="1607312" y="4285940"/>
              <a:ext cx="0" cy="833377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>
              <a:stCxn id="43" idx="3"/>
            </p:cNvCxnSpPr>
            <p:nvPr/>
          </p:nvCxnSpPr>
          <p:spPr>
            <a:xfrm>
              <a:off x="1294841" y="4285940"/>
              <a:ext cx="619235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Rectangle 42"/>
            <p:cNvSpPr/>
            <p:nvPr/>
          </p:nvSpPr>
          <p:spPr>
            <a:xfrm>
              <a:off x="380441" y="3828740"/>
              <a:ext cx="914400" cy="914400"/>
            </a:xfrm>
            <a:prstGeom prst="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" name="Rectangle 45"/>
            <p:cNvSpPr/>
            <p:nvPr/>
          </p:nvSpPr>
          <p:spPr>
            <a:xfrm>
              <a:off x="439971" y="4147440"/>
              <a:ext cx="767608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200" dirty="0" smtClean="0"/>
                <a:t>HG00500</a:t>
              </a:r>
              <a:endParaRPr lang="en-US" sz="1200" dirty="0"/>
            </a:p>
          </p:txBody>
        </p:sp>
        <p:sp>
          <p:nvSpPr>
            <p:cNvPr id="47" name="Rectangle 46"/>
            <p:cNvSpPr/>
            <p:nvPr/>
          </p:nvSpPr>
          <p:spPr>
            <a:xfrm>
              <a:off x="1150112" y="5122073"/>
              <a:ext cx="914400" cy="914400"/>
            </a:xfrm>
            <a:prstGeom prst="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Rectangle 47"/>
            <p:cNvSpPr/>
            <p:nvPr/>
          </p:nvSpPr>
          <p:spPr>
            <a:xfrm>
              <a:off x="1209642" y="5440773"/>
              <a:ext cx="767608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200" dirty="0" smtClean="0"/>
                <a:t>HG00502</a:t>
              </a:r>
              <a:endParaRPr lang="en-US" sz="1200" dirty="0"/>
            </a:p>
          </p:txBody>
        </p:sp>
        <p:cxnSp>
          <p:nvCxnSpPr>
            <p:cNvPr id="50" name="Straight Connector 49"/>
            <p:cNvCxnSpPr/>
            <p:nvPr/>
          </p:nvCxnSpPr>
          <p:spPr>
            <a:xfrm>
              <a:off x="4459605" y="4285940"/>
              <a:ext cx="0" cy="833377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>
              <a:off x="4147134" y="4285940"/>
              <a:ext cx="619235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2" name="Oval 51"/>
            <p:cNvSpPr/>
            <p:nvPr/>
          </p:nvSpPr>
          <p:spPr>
            <a:xfrm>
              <a:off x="4766369" y="3829565"/>
              <a:ext cx="914400" cy="914400"/>
            </a:xfrm>
            <a:prstGeom prst="ellipse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Rectangle 52"/>
            <p:cNvSpPr/>
            <p:nvPr/>
          </p:nvSpPr>
          <p:spPr>
            <a:xfrm>
              <a:off x="4839765" y="4128103"/>
              <a:ext cx="767608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200" dirty="0" smtClean="0"/>
                <a:t>HG00513</a:t>
              </a:r>
              <a:endParaRPr lang="en-US" sz="1200" dirty="0"/>
            </a:p>
          </p:txBody>
        </p:sp>
        <p:sp>
          <p:nvSpPr>
            <p:cNvPr id="54" name="Oval 53"/>
            <p:cNvSpPr/>
            <p:nvPr/>
          </p:nvSpPr>
          <p:spPr>
            <a:xfrm>
              <a:off x="3992484" y="5125654"/>
              <a:ext cx="914400" cy="914400"/>
            </a:xfrm>
            <a:prstGeom prst="ellipse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Rectangle 54"/>
            <p:cNvSpPr/>
            <p:nvPr/>
          </p:nvSpPr>
          <p:spPr>
            <a:xfrm>
              <a:off x="4065880" y="5424192"/>
              <a:ext cx="767608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200" dirty="0" smtClean="0"/>
                <a:t>HG00514</a:t>
              </a:r>
              <a:endParaRPr lang="en-US" sz="1200" dirty="0"/>
            </a:p>
          </p:txBody>
        </p:sp>
        <p:cxnSp>
          <p:nvCxnSpPr>
            <p:cNvPr id="56" name="Straight Connector 55"/>
            <p:cNvCxnSpPr/>
            <p:nvPr/>
          </p:nvCxnSpPr>
          <p:spPr>
            <a:xfrm>
              <a:off x="7320604" y="4285940"/>
              <a:ext cx="0" cy="833377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>
              <a:off x="6985628" y="4285940"/>
              <a:ext cx="619235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8" name="Oval 57"/>
            <p:cNvSpPr/>
            <p:nvPr/>
          </p:nvSpPr>
          <p:spPr>
            <a:xfrm>
              <a:off x="7627368" y="3833146"/>
              <a:ext cx="914400" cy="914400"/>
            </a:xfrm>
            <a:prstGeom prst="ellipse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Rectangle 58"/>
            <p:cNvSpPr/>
            <p:nvPr/>
          </p:nvSpPr>
          <p:spPr>
            <a:xfrm>
              <a:off x="7700764" y="4131684"/>
              <a:ext cx="767608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200" dirty="0" smtClean="0"/>
                <a:t>HG00525</a:t>
              </a:r>
              <a:endParaRPr lang="en-US" sz="1200" dirty="0"/>
            </a:p>
          </p:txBody>
        </p:sp>
        <p:sp>
          <p:nvSpPr>
            <p:cNvPr id="60" name="Rectangle 59"/>
            <p:cNvSpPr/>
            <p:nvPr/>
          </p:nvSpPr>
          <p:spPr>
            <a:xfrm>
              <a:off x="6863404" y="5132819"/>
              <a:ext cx="914400" cy="914400"/>
            </a:xfrm>
            <a:prstGeom prst="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6936800" y="5430906"/>
              <a:ext cx="76760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HG00526</a:t>
              </a:r>
              <a:endParaRPr lang="en-US" sz="1200" dirty="0"/>
            </a:p>
          </p:txBody>
        </p:sp>
      </p:grpSp>
      <p:sp>
        <p:nvSpPr>
          <p:cNvPr id="63" name="TextBox 62"/>
          <p:cNvSpPr txBox="1"/>
          <p:nvPr/>
        </p:nvSpPr>
        <p:spPr>
          <a:xfrm>
            <a:off x="1560000" y="1417638"/>
            <a:ext cx="59829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Three trios not previously annotated as related to one another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17886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 Samples to Remove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98137" y="1914784"/>
            <a:ext cx="3736725" cy="937781"/>
          </a:xfrm>
        </p:spPr>
        <p:txBody>
          <a:bodyPr>
            <a:normAutofit fontScale="92500"/>
          </a:bodyPr>
          <a:lstStyle/>
          <a:p>
            <a:r>
              <a:rPr lang="en-US" sz="2400" dirty="0" smtClean="0"/>
              <a:t>Find maximally connected network of individuals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7804" y="1476930"/>
            <a:ext cx="5020333" cy="5026289"/>
          </a:xfrm>
          <a:prstGeom prst="rect">
            <a:avLst/>
          </a:prstGeom>
        </p:spPr>
      </p:pic>
      <p:grpSp>
        <p:nvGrpSpPr>
          <p:cNvPr id="15" name="Group 14"/>
          <p:cNvGrpSpPr/>
          <p:nvPr/>
        </p:nvGrpSpPr>
        <p:grpSpPr>
          <a:xfrm>
            <a:off x="1592514" y="2329611"/>
            <a:ext cx="851691" cy="851691"/>
            <a:chOff x="5956639" y="4920103"/>
            <a:chExt cx="851691" cy="851691"/>
          </a:xfrm>
        </p:grpSpPr>
        <p:cxnSp>
          <p:nvCxnSpPr>
            <p:cNvPr id="10" name="Straight Connector 9"/>
            <p:cNvCxnSpPr/>
            <p:nvPr/>
          </p:nvCxnSpPr>
          <p:spPr>
            <a:xfrm rot="2700000">
              <a:off x="5956640" y="5345948"/>
              <a:ext cx="851691" cy="2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8900000">
              <a:off x="5956639" y="5353546"/>
              <a:ext cx="851691" cy="2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6" name="Group 15"/>
          <p:cNvGrpSpPr/>
          <p:nvPr/>
        </p:nvGrpSpPr>
        <p:grpSpPr>
          <a:xfrm>
            <a:off x="4163828" y="2357285"/>
            <a:ext cx="851691" cy="851691"/>
            <a:chOff x="5956639" y="4920103"/>
            <a:chExt cx="851691" cy="851691"/>
          </a:xfrm>
        </p:grpSpPr>
        <p:cxnSp>
          <p:nvCxnSpPr>
            <p:cNvPr id="17" name="Straight Connector 16"/>
            <p:cNvCxnSpPr/>
            <p:nvPr/>
          </p:nvCxnSpPr>
          <p:spPr>
            <a:xfrm rot="2700000">
              <a:off x="5956640" y="5345948"/>
              <a:ext cx="851691" cy="2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8900000">
              <a:off x="5956639" y="5353546"/>
              <a:ext cx="851691" cy="2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9" name="Group 18"/>
          <p:cNvGrpSpPr/>
          <p:nvPr/>
        </p:nvGrpSpPr>
        <p:grpSpPr>
          <a:xfrm>
            <a:off x="545535" y="2357285"/>
            <a:ext cx="851691" cy="851691"/>
            <a:chOff x="5956639" y="4920103"/>
            <a:chExt cx="851691" cy="851691"/>
          </a:xfrm>
        </p:grpSpPr>
        <p:cxnSp>
          <p:nvCxnSpPr>
            <p:cNvPr id="20" name="Straight Connector 19"/>
            <p:cNvCxnSpPr/>
            <p:nvPr/>
          </p:nvCxnSpPr>
          <p:spPr>
            <a:xfrm rot="2700000">
              <a:off x="5956640" y="5345948"/>
              <a:ext cx="851691" cy="2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18900000">
              <a:off x="5956639" y="5353546"/>
              <a:ext cx="851691" cy="2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5" name="Content Placeholder 2"/>
          <p:cNvSpPr txBox="1">
            <a:spLocks/>
          </p:cNvSpPr>
          <p:nvPr/>
        </p:nvSpPr>
        <p:spPr>
          <a:xfrm>
            <a:off x="5298137" y="2852565"/>
            <a:ext cx="3702240" cy="10429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 smtClean="0"/>
              <a:t>Find the individual with the largest number of cryptic relations and remove</a:t>
            </a:r>
          </a:p>
        </p:txBody>
      </p:sp>
      <p:sp>
        <p:nvSpPr>
          <p:cNvPr id="26" name="Content Placeholder 2"/>
          <p:cNvSpPr txBox="1">
            <a:spLocks/>
          </p:cNvSpPr>
          <p:nvPr/>
        </p:nvSpPr>
        <p:spPr>
          <a:xfrm>
            <a:off x="5298137" y="4062970"/>
            <a:ext cx="3540979" cy="7652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 smtClean="0"/>
              <a:t>Iterate until remaining samples are unrelated</a:t>
            </a:r>
          </a:p>
        </p:txBody>
      </p:sp>
      <p:cxnSp>
        <p:nvCxnSpPr>
          <p:cNvPr id="28" name="Straight Arrow Connector 27"/>
          <p:cNvCxnSpPr/>
          <p:nvPr/>
        </p:nvCxnSpPr>
        <p:spPr>
          <a:xfrm flipH="1">
            <a:off x="2002795" y="2182655"/>
            <a:ext cx="316685" cy="38797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54876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5" grpId="0"/>
      <p:bldP spid="2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Minimal sample replacements that would result in all-unrelated cohorts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768" y="5689782"/>
            <a:ext cx="8229600" cy="982195"/>
          </a:xfrm>
        </p:spPr>
        <p:txBody>
          <a:bodyPr>
            <a:normAutofit/>
          </a:bodyPr>
          <a:lstStyle/>
          <a:p>
            <a:r>
              <a:rPr lang="en-US" sz="2400" dirty="0" smtClean="0"/>
              <a:t>Populations </a:t>
            </a:r>
            <a:r>
              <a:rPr lang="en-US" sz="2400" dirty="0" smtClean="0"/>
              <a:t>not listed have no identified cryptic relationships</a:t>
            </a:r>
          </a:p>
          <a:p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6614167"/>
              </p:ext>
            </p:extLst>
          </p:nvPr>
        </p:nvGraphicFramePr>
        <p:xfrm>
          <a:off x="1241071" y="2158528"/>
          <a:ext cx="7043470" cy="2583180"/>
        </p:xfrm>
        <a:graphic>
          <a:graphicData uri="http://schemas.openxmlformats.org/drawingml/2006/table">
            <a:tbl>
              <a:tblPr/>
              <a:tblGrid>
                <a:gridCol w="1419014"/>
                <a:gridCol w="2812228"/>
                <a:gridCol w="2812228"/>
              </a:tblGrid>
              <a:tr h="23968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Population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Samples to replace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Families to replace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968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ASW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968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MXL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968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CDX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968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CHS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968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TSI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968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GIH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968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LWK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968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PEL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102986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Five potentially problematic samples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037914"/>
            <a:ext cx="8229600" cy="2586528"/>
          </a:xfrm>
        </p:spPr>
        <p:txBody>
          <a:bodyPr>
            <a:normAutofit fontScale="92500" lnSpcReduction="10000"/>
          </a:bodyPr>
          <a:lstStyle/>
          <a:p>
            <a:r>
              <a:rPr lang="en-US" sz="2400" dirty="0"/>
              <a:t>Five samples have low-level reported "IBD" to dozens of other </a:t>
            </a:r>
            <a:r>
              <a:rPr lang="en-US" sz="2400" dirty="0" smtClean="0"/>
              <a:t>samples</a:t>
            </a:r>
          </a:p>
          <a:p>
            <a:r>
              <a:rPr lang="en-US" sz="2400" dirty="0"/>
              <a:t>This can arise when a DNA sample or cell line has some contamination from another </a:t>
            </a:r>
            <a:r>
              <a:rPr lang="en-US" sz="2400" dirty="0" smtClean="0"/>
              <a:t>genome</a:t>
            </a:r>
          </a:p>
          <a:p>
            <a:r>
              <a:rPr lang="en-US" sz="2400" dirty="0"/>
              <a:t>Three of these individuals also have excess heterozygosity</a:t>
            </a:r>
            <a:endParaRPr lang="en-US" sz="2400" dirty="0"/>
          </a:p>
          <a:p>
            <a:r>
              <a:rPr lang="en-US" sz="2400" dirty="0"/>
              <a:t>All other things equal, might be better to sequence different samples from these populations</a:t>
            </a:r>
            <a:endParaRPr lang="en-US" sz="24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0015723"/>
              </p:ext>
            </p:extLst>
          </p:nvPr>
        </p:nvGraphicFramePr>
        <p:xfrm>
          <a:off x="301265" y="1521768"/>
          <a:ext cx="8499198" cy="2139138"/>
        </p:xfrm>
        <a:graphic>
          <a:graphicData uri="http://schemas.openxmlformats.org/drawingml/2006/table">
            <a:tbl>
              <a:tblPr/>
              <a:tblGrid>
                <a:gridCol w="1905650"/>
                <a:gridCol w="3296774"/>
                <a:gridCol w="3296774"/>
              </a:tblGrid>
              <a:tr h="35652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Pop Label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Population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Potentially contaminated samples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652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ASW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African Ancestry in Southwest US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NA20278 (39)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652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PEL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Peruvian in Lima, Peru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HG01948 (31)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652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GBR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British from England and Scotland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HG00098 (21)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652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IBS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Iberian populations in Spain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HG01667 (17)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652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TSI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Toscani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in Italia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NA20760 (96)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02003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Relationships not supported by genotyping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951516"/>
            <a:ext cx="8229600" cy="1267014"/>
          </a:xfrm>
        </p:spPr>
        <p:txBody>
          <a:bodyPr>
            <a:normAutofit fontScale="92500" lnSpcReduction="20000"/>
          </a:bodyPr>
          <a:lstStyle/>
          <a:p>
            <a:r>
              <a:rPr lang="en-US" sz="2400" dirty="0" smtClean="0"/>
              <a:t>One </a:t>
            </a:r>
            <a:r>
              <a:rPr lang="en-US" sz="2400" dirty="0" smtClean="0"/>
              <a:t>parent/child relationship in the pedigree file is not supported by genotyping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The relationship appears to be an avuncular one – the “father” is actually the child’s uncle.  </a:t>
            </a:r>
            <a:endParaRPr lang="en-US" sz="2400" dirty="0" smtClean="0"/>
          </a:p>
          <a:p>
            <a:pPr marL="0" indent="0">
              <a:buNone/>
            </a:pPr>
            <a:endParaRPr lang="en-US" sz="2400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63307"/>
              </p:ext>
            </p:extLst>
          </p:nvPr>
        </p:nvGraphicFramePr>
        <p:xfrm>
          <a:off x="277805" y="2070297"/>
          <a:ext cx="8661562" cy="1035028"/>
        </p:xfrm>
        <a:graphic>
          <a:graphicData uri="http://schemas.openxmlformats.org/drawingml/2006/table">
            <a:tbl>
              <a:tblPr/>
              <a:tblGrid>
                <a:gridCol w="1273759"/>
                <a:gridCol w="1250599"/>
                <a:gridCol w="6137204"/>
              </a:tblGrid>
              <a:tr h="517514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Pop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Label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Ancestry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New Parent / Offspring not supported by genotyping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17514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CLM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Americas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Parent:HG01440 child:HG01442</a:t>
                      </a:r>
                      <a:endParaRPr lang="de-DE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210252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3484</TotalTime>
  <Words>605</Words>
  <Application>Microsoft Macintosh PowerPoint</Application>
  <PresentationFormat>On-screen Show (4:3)</PresentationFormat>
  <Paragraphs>122</Paragraphs>
  <Slides>9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Addressing cryptic relatedness in candidate samples for 1KG</vt:lpstr>
      <vt:lpstr>Analytical approach</vt:lpstr>
      <vt:lpstr>Data, QC and analysis</vt:lpstr>
      <vt:lpstr>Cryptic relatedness in CHS</vt:lpstr>
      <vt:lpstr>Cryptic siblings: one example (of four)</vt:lpstr>
      <vt:lpstr>Finding Samples to Remove</vt:lpstr>
      <vt:lpstr>Minimal sample replacements that would result in all-unrelated cohorts</vt:lpstr>
      <vt:lpstr>Five potentially problematic samples</vt:lpstr>
      <vt:lpstr>Relationships not supported by genotyping</vt:lpstr>
    </vt:vector>
  </TitlesOfParts>
  <Company>Broad Institute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Exposing Cryptic Relationships In 1kg Populations</dc:title>
  <dc:creator>James Nemesh</dc:creator>
  <cp:lastModifiedBy>James Nemesh</cp:lastModifiedBy>
  <cp:revision>93</cp:revision>
  <dcterms:created xsi:type="dcterms:W3CDTF">2011-11-15T10:41:17Z</dcterms:created>
  <dcterms:modified xsi:type="dcterms:W3CDTF">2012-02-14T01:26:05Z</dcterms:modified>
</cp:coreProperties>
</file>